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270" r:id="rId16"/>
    <p:sldId id="273" r:id="rId17"/>
    <p:sldId id="274" r:id="rId18"/>
    <p:sldId id="275" r:id="rId1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7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g object 16"/>
          <p:cNvSpPr/>
          <p:nvPr/>
        </p:nvSpPr>
        <p:spPr>
          <a:xfrm>
            <a:off x="-1" y="0"/>
            <a:ext cx="9143621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bg object 17"/>
          <p:cNvSpPr/>
          <p:nvPr/>
        </p:nvSpPr>
        <p:spPr>
          <a:xfrm>
            <a:off x="-1" y="6704641"/>
            <a:ext cx="9143621" cy="15335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" name="bg object 18" descr="bg object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bg object 19" descr="bg 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bg object 20" descr="bg object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bg object 21"/>
          <p:cNvSpPr/>
          <p:nvPr/>
        </p:nvSpPr>
        <p:spPr>
          <a:xfrm>
            <a:off x="6146672" y="0"/>
            <a:ext cx="2996947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" name="bg object 22" descr="bg object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bg object 23"/>
          <p:cNvSpPr/>
          <p:nvPr/>
        </p:nvSpPr>
        <p:spPr>
          <a:xfrm>
            <a:off x="6527926" y="190473"/>
            <a:ext cx="2076070" cy="6854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" name="bg object 24" descr="bg object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929127" y="3080766"/>
            <a:ext cx="3285745" cy="848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460248" y="1433524"/>
            <a:ext cx="8223503" cy="393890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g object 16"/>
          <p:cNvSpPr/>
          <p:nvPr/>
        </p:nvSpPr>
        <p:spPr>
          <a:xfrm>
            <a:off x="-1" y="0"/>
            <a:ext cx="9143621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" name="bg object 17"/>
          <p:cNvSpPr/>
          <p:nvPr/>
        </p:nvSpPr>
        <p:spPr>
          <a:xfrm>
            <a:off x="-1" y="6704641"/>
            <a:ext cx="9143621" cy="15335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" name="bg object 18" descr="bg object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bg object 19" descr="bg 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bg object 20" descr="bg object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bg object 21"/>
          <p:cNvSpPr/>
          <p:nvPr/>
        </p:nvSpPr>
        <p:spPr>
          <a:xfrm>
            <a:off x="6146672" y="0"/>
            <a:ext cx="2996947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3" name="bg object 22" descr="bg object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bg object 23"/>
          <p:cNvSpPr/>
          <p:nvPr/>
        </p:nvSpPr>
        <p:spPr>
          <a:xfrm>
            <a:off x="6527926" y="190473"/>
            <a:ext cx="2076070" cy="6854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5" name="bg object 24" descr="bg object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929127" y="3080766"/>
            <a:ext cx="3285745" cy="848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2929127" y="3080766"/>
            <a:ext cx="3285745" cy="8483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g object 16"/>
          <p:cNvSpPr/>
          <p:nvPr/>
        </p:nvSpPr>
        <p:spPr>
          <a:xfrm>
            <a:off x="-1" y="0"/>
            <a:ext cx="9143621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bg object 17"/>
          <p:cNvSpPr/>
          <p:nvPr/>
        </p:nvSpPr>
        <p:spPr>
          <a:xfrm>
            <a:off x="-1" y="6704641"/>
            <a:ext cx="9143621" cy="15335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bg object 18" descr="bg object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g object 19" descr="bg object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bg object 20" descr="bg object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g object 21"/>
          <p:cNvSpPr/>
          <p:nvPr/>
        </p:nvSpPr>
        <p:spPr>
          <a:xfrm>
            <a:off x="6146672" y="0"/>
            <a:ext cx="2996947" cy="837717"/>
          </a:xfrm>
          <a:prstGeom prst="rect">
            <a:avLst/>
          </a:prstGeom>
          <a:solidFill>
            <a:srgbClr val="FF33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" name="bg object 22" descr="bg object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072" y="228536"/>
            <a:ext cx="2057020" cy="63468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g object 23"/>
          <p:cNvSpPr/>
          <p:nvPr/>
        </p:nvSpPr>
        <p:spPr>
          <a:xfrm>
            <a:off x="6527926" y="190473"/>
            <a:ext cx="2076070" cy="6854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" name="bg object 24" descr="bg object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072" y="228600"/>
            <a:ext cx="1920241" cy="609092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2374" y="6377940"/>
            <a:ext cx="244427" cy="24164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bject 2"/>
          <p:cNvSpPr txBox="1"/>
          <p:nvPr/>
        </p:nvSpPr>
        <p:spPr>
          <a:xfrm>
            <a:off x="656335" y="877797"/>
            <a:ext cx="7828917" cy="5679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500"/>
              </a:spcBef>
              <a:defRPr sz="20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Project</a:t>
            </a:r>
            <a:r>
              <a:rPr spc="-35" dirty="0"/>
              <a:t> </a:t>
            </a:r>
            <a:r>
              <a:rPr dirty="0"/>
              <a:t>Presentation</a:t>
            </a:r>
            <a:r>
              <a:rPr spc="-35" dirty="0"/>
              <a:t> </a:t>
            </a:r>
            <a:r>
              <a:rPr dirty="0"/>
              <a:t>of</a:t>
            </a:r>
            <a:r>
              <a:rPr lang="en-IN" dirty="0"/>
              <a:t> APC (Spring-boot)</a:t>
            </a:r>
            <a:endParaRPr dirty="0"/>
          </a:p>
          <a:p>
            <a:pPr indent="1905" algn="ctr">
              <a:spcBef>
                <a:spcPts val="400"/>
              </a:spcBef>
              <a:defRPr sz="2000" spc="4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On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dirty="0"/>
              <a:t>Finance Management System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2800" dirty="0">
                <a:sym typeface="Times New Roman"/>
              </a:rPr>
              <a:t>Project ID : APC-2015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en-IN" sz="2800" dirty="0"/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1600" dirty="0"/>
              <a:t>Kunal Bhatia – 2310990638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1600" dirty="0"/>
              <a:t>Rishu – 2310991350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1600" dirty="0"/>
              <a:t>Ravneet Kaur– 2310991188</a:t>
            </a:r>
          </a:p>
          <a:p>
            <a:pPr indent="153035" algn="ctr">
              <a:spcBef>
                <a:spcPts val="200"/>
              </a:spcBef>
              <a:defRPr sz="4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1600" dirty="0"/>
              <a:t>Priyanshu - 2310991183</a:t>
            </a:r>
            <a:endParaRPr sz="1600" dirty="0"/>
          </a:p>
          <a:p>
            <a:pPr>
              <a:defRPr sz="27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indent="3175" algn="ctr"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Supervised</a:t>
            </a:r>
            <a:r>
              <a:rPr spc="-75" dirty="0"/>
              <a:t> </a:t>
            </a:r>
            <a:r>
              <a:rPr dirty="0"/>
              <a:t>By</a:t>
            </a:r>
          </a:p>
          <a:p>
            <a:pPr algn="ctr">
              <a:spcBef>
                <a:spcPts val="300"/>
              </a:spcBef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Mr. </a:t>
            </a:r>
            <a:r>
              <a:rPr lang="en-IN" dirty="0"/>
              <a:t>M. Imran</a:t>
            </a:r>
            <a:endParaRPr dirty="0"/>
          </a:p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R="785494" indent="793115" algn="ctr">
              <a:lnSpc>
                <a:spcPct val="113700"/>
              </a:lnSpc>
              <a:defRPr sz="2400" spc="-5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Department of Computer </a:t>
            </a:r>
            <a:r>
              <a:rPr spc="0" dirty="0"/>
              <a:t>Science </a:t>
            </a:r>
            <a:r>
              <a:rPr dirty="0"/>
              <a:t>and </a:t>
            </a:r>
            <a:r>
              <a:rPr spc="0" dirty="0"/>
              <a:t>Engineering, </a:t>
            </a:r>
            <a:r>
              <a:rPr spc="-585" dirty="0"/>
              <a:t> </a:t>
            </a:r>
            <a:r>
              <a:rPr spc="0" dirty="0"/>
              <a:t>Chitkara</a:t>
            </a:r>
            <a:r>
              <a:rPr spc="-30" dirty="0"/>
              <a:t> </a:t>
            </a:r>
            <a:r>
              <a:rPr spc="0" dirty="0"/>
              <a:t>University,</a:t>
            </a:r>
            <a:r>
              <a:rPr spc="-25" dirty="0"/>
              <a:t> </a:t>
            </a:r>
            <a:r>
              <a:rPr spc="0" dirty="0"/>
              <a:t>Punjab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object 2"/>
          <p:cNvSpPr txBox="1">
            <a:spLocks noGrp="1"/>
          </p:cNvSpPr>
          <p:nvPr>
            <p:ph type="title"/>
          </p:nvPr>
        </p:nvSpPr>
        <p:spPr>
          <a:xfrm>
            <a:off x="-12700" y="60450"/>
            <a:ext cx="3441700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DD86-6DBC-C101-34AC-562323F1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296"/>
            <a:ext cx="9144000" cy="48371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 txBox="1">
            <a:spLocks noGrp="1"/>
          </p:cNvSpPr>
          <p:nvPr>
            <p:ph type="title"/>
          </p:nvPr>
        </p:nvSpPr>
        <p:spPr>
          <a:xfrm>
            <a:off x="298193" y="60450"/>
            <a:ext cx="3435607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27779-2425-AC6E-FA95-5C4222B64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45" y="850392"/>
            <a:ext cx="5193791" cy="2843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EF91B-1B32-BAB7-CF82-E6FAF5B7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0" r="17451" b="8757"/>
          <a:stretch>
            <a:fillRect/>
          </a:stretch>
        </p:blipFill>
        <p:spPr>
          <a:xfrm>
            <a:off x="1837945" y="3694176"/>
            <a:ext cx="5193791" cy="295810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bject 2"/>
          <p:cNvSpPr txBox="1">
            <a:spLocks noGrp="1"/>
          </p:cNvSpPr>
          <p:nvPr>
            <p:ph type="title"/>
          </p:nvPr>
        </p:nvSpPr>
        <p:spPr>
          <a:xfrm>
            <a:off x="453643" y="60450"/>
            <a:ext cx="2668272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6F5D4-6055-D761-4D75-36F747760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" y="1872607"/>
            <a:ext cx="4306824" cy="3732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7755C-41E8-08A1-1956-C2128206D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70" y="1856232"/>
            <a:ext cx="4828030" cy="37490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bject 2"/>
          <p:cNvSpPr txBox="1">
            <a:spLocks noGrp="1"/>
          </p:cNvSpPr>
          <p:nvPr>
            <p:ph type="title"/>
          </p:nvPr>
        </p:nvSpPr>
        <p:spPr>
          <a:xfrm>
            <a:off x="87884" y="78738"/>
            <a:ext cx="4813300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  Code</a:t>
            </a:r>
            <a:r>
              <a:rPr sz="4000" spc="-100" dirty="0"/>
              <a:t> </a:t>
            </a:r>
            <a:r>
              <a:rPr sz="4000" dirty="0"/>
              <a:t>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EB099-23EA-97DD-4761-53CF7E61D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8F7D7-21B8-1297-905A-BF71DEAE4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BC15F-3ED7-7EAF-2B9E-2583B0030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C2D63A-FFDF-65CF-8200-5DE5691C96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FA80E-04E6-43CD-D022-64EB177AE7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34"/>
            <a:ext cx="9144000" cy="4907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5E9017-889B-3B63-B5C4-6D550305D2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122"/>
            <a:ext cx="9144000" cy="49317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1EAC71-EFAC-1FE9-2FFC-FE1188FE2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4568"/>
            <a:ext cx="9144000" cy="58671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object 2"/>
          <p:cNvSpPr txBox="1">
            <a:spLocks noGrp="1"/>
          </p:cNvSpPr>
          <p:nvPr>
            <p:ph type="title"/>
          </p:nvPr>
        </p:nvSpPr>
        <p:spPr>
          <a:xfrm>
            <a:off x="78740" y="135507"/>
            <a:ext cx="4660900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  Code</a:t>
            </a:r>
            <a:r>
              <a:rPr sz="4000" spc="-100" dirty="0"/>
              <a:t> </a:t>
            </a:r>
            <a:r>
              <a:rPr sz="4000" dirty="0"/>
              <a:t>Snapshots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C1B6DD-AE8B-770C-CF73-6FD8D8C5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F3F4BC-185D-235F-B717-B3DC83B6E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CF0286-09E6-259B-382C-50F9E51AC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8859ED-7631-9190-76D4-70EB27D905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34"/>
            <a:ext cx="9144000" cy="49079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64C39D-3451-9935-79C0-8A7F65B2E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122"/>
            <a:ext cx="9144000" cy="49317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070A43-357A-A431-3D2B-DC8632603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49"/>
            <a:ext cx="9144000" cy="48031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AADC26-C366-4757-30A9-876655D9C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105"/>
            <a:ext cx="9144000" cy="58903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 txBox="1">
            <a:spLocks noGrp="1"/>
          </p:cNvSpPr>
          <p:nvPr>
            <p:ph type="title"/>
          </p:nvPr>
        </p:nvSpPr>
        <p:spPr>
          <a:xfrm>
            <a:off x="78740" y="45721"/>
            <a:ext cx="4889500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  Code</a:t>
            </a:r>
            <a:r>
              <a:rPr sz="4000" spc="-100" dirty="0"/>
              <a:t> </a:t>
            </a:r>
            <a:r>
              <a:rPr sz="4000" dirty="0"/>
              <a:t>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F4C081-4D6D-3941-10DC-963C4B381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49"/>
            <a:ext cx="9144000" cy="4803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AE5FF-E11A-C948-7044-25F8FE197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75512-297E-9564-219E-481FCAD44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64E70-6689-BFCC-0170-388E8EC0F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928655-3864-6E0A-DB18-4D6B6598A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D937D1-41B8-B9EE-1AD5-C8B3423D53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34"/>
            <a:ext cx="9144000" cy="49079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B1CBDF-4DB1-C6BA-05BC-F7011E61B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392"/>
            <a:ext cx="9144000" cy="58704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object 2"/>
          <p:cNvSpPr txBox="1">
            <a:spLocks noGrp="1"/>
          </p:cNvSpPr>
          <p:nvPr>
            <p:ph type="title"/>
          </p:nvPr>
        </p:nvSpPr>
        <p:spPr>
          <a:xfrm>
            <a:off x="115316" y="69594"/>
            <a:ext cx="4584700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  Code</a:t>
            </a:r>
            <a:r>
              <a:rPr sz="4000" spc="-100" dirty="0"/>
              <a:t> </a:t>
            </a:r>
            <a:r>
              <a:rPr sz="4000" dirty="0"/>
              <a:t>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E2C38-76BB-6E4D-BDC3-50965F203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269"/>
            <a:ext cx="9144000" cy="491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25CFA-2C55-F21C-9B95-50BD9F4F7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034"/>
            <a:ext cx="9144000" cy="4907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EFC99-AAEC-ADC5-59A4-B3266CC2E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122"/>
            <a:ext cx="9144000" cy="4931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AC9B1-CB57-85A9-62CD-A01501604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49"/>
            <a:ext cx="9144000" cy="4803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B5D60A-2652-C0C6-FAEC-58441E8E77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26BF70-F5BC-25F8-1DF2-0E6746094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652"/>
            <a:ext cx="9144000" cy="4912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398C03-C2BA-11B9-5C57-6FE25A8D4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104"/>
            <a:ext cx="9144000" cy="58887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2"/>
          <p:cNvSpPr txBox="1">
            <a:spLocks noGrp="1"/>
          </p:cNvSpPr>
          <p:nvPr>
            <p:ph type="title"/>
          </p:nvPr>
        </p:nvSpPr>
        <p:spPr>
          <a:xfrm>
            <a:off x="161036" y="87424"/>
            <a:ext cx="3746500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  Future</a:t>
            </a:r>
            <a:r>
              <a:rPr sz="4000" spc="-100" dirty="0"/>
              <a:t> </a:t>
            </a:r>
            <a:r>
              <a:rPr sz="4000" dirty="0"/>
              <a:t>Scope</a:t>
            </a:r>
          </a:p>
        </p:txBody>
      </p:sp>
      <p:sp>
        <p:nvSpPr>
          <p:cNvPr id="140" name="object 3"/>
          <p:cNvSpPr txBox="1"/>
          <p:nvPr/>
        </p:nvSpPr>
        <p:spPr>
          <a:xfrm>
            <a:off x="573404" y="1028343"/>
            <a:ext cx="799719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buSzPct val="100000"/>
              <a:defRPr sz="2400" b="1"/>
            </a:pPr>
            <a:endParaRPr lang="en-US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065A8D-BA50-A81B-C791-0A760BC45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04" y="784021"/>
            <a:ext cx="8608060" cy="585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App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an Android/iOS app connected to the same backend APIs.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AI-Powered Insights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analytics for future expense trends and savings suggestions.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 Gateway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Directly manage bills and payments through the platform.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Multi-Currency Support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international users handling different currencies.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Deployment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Host on AWS/Azure for global access and scalability.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Blockchain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secure and transparent transaction management.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Visualization Dashboard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charts and KPIs using libraries like Chart.js or D3.js.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object 2"/>
          <p:cNvSpPr txBox="1">
            <a:spLocks noGrp="1"/>
          </p:cNvSpPr>
          <p:nvPr>
            <p:ph type="title"/>
          </p:nvPr>
        </p:nvSpPr>
        <p:spPr>
          <a:xfrm>
            <a:off x="2587752" y="3004819"/>
            <a:ext cx="3968495" cy="848361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167639">
              <a:spcBef>
                <a:spcPts val="100"/>
              </a:spcBef>
            </a:pPr>
            <a:r>
              <a:rPr sz="6000" dirty="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sz="6000" spc="-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6000" dirty="0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</a:p>
        </p:txBody>
      </p:sp>
      <p:sp>
        <p:nvSpPr>
          <p:cNvPr id="143" name="object 3"/>
          <p:cNvSpPr txBox="1"/>
          <p:nvPr/>
        </p:nvSpPr>
        <p:spPr>
          <a:xfrm>
            <a:off x="8426956" y="6439508"/>
            <a:ext cx="180976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b="1"/>
            </a:lvl1pPr>
          </a:lstStyle>
          <a:p>
            <a:r>
              <a:t>18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2"/>
          <p:cNvSpPr txBox="1">
            <a:spLocks noGrp="1"/>
          </p:cNvSpPr>
          <p:nvPr>
            <p:ph type="title"/>
          </p:nvPr>
        </p:nvSpPr>
        <p:spPr>
          <a:xfrm>
            <a:off x="298584" y="181699"/>
            <a:ext cx="3943350" cy="513717"/>
          </a:xfrm>
          <a:prstGeom prst="rect">
            <a:avLst/>
          </a:prstGeom>
        </p:spPr>
        <p:txBody>
          <a:bodyPr>
            <a:noAutofit/>
          </a:bodyPr>
          <a:lstStyle>
            <a:lvl1pPr indent="12700">
              <a:spcBef>
                <a:spcPts val="100"/>
              </a:spcBef>
              <a:defRPr sz="3200"/>
            </a:lvl1pPr>
          </a:lstStyle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3"/>
          <p:cNvSpPr txBox="1"/>
          <p:nvPr/>
        </p:nvSpPr>
        <p:spPr>
          <a:xfrm>
            <a:off x="8504680" y="6439508"/>
            <a:ext cx="102871" cy="1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 b="1"/>
            </a:lvl1pPr>
          </a:lstStyle>
          <a:p>
            <a: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33E7E-71AC-7FF9-E652-D5803121D33A}"/>
              </a:ext>
            </a:extLst>
          </p:cNvPr>
          <p:cNvSpPr txBox="1"/>
          <p:nvPr/>
        </p:nvSpPr>
        <p:spPr>
          <a:xfrm>
            <a:off x="202883" y="1105281"/>
            <a:ext cx="873823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Finance Management System (FMS)</a:t>
            </a:r>
            <a:r>
              <a:rPr lang="en-US" dirty="0"/>
              <a:t> is a web-based application designed to help individuals and organizations track, manage, and optimize their financial activities.</a:t>
            </a:r>
            <a:br>
              <a:rPr lang="en-US" dirty="0"/>
            </a:br>
            <a:r>
              <a:rPr lang="en-US" dirty="0"/>
              <a:t>It provides a centralized platform to </a:t>
            </a:r>
            <a:r>
              <a:rPr lang="en-US" b="1" dirty="0"/>
              <a:t>record income, expenses, investments, and budgets</a:t>
            </a:r>
            <a:r>
              <a:rPr lang="en-US" dirty="0"/>
              <a:t> efficiently.</a:t>
            </a:r>
          </a:p>
          <a:p>
            <a:r>
              <a:rPr lang="en-US" dirty="0"/>
              <a:t>This system simplifies the process of financial planning by providing </a:t>
            </a:r>
            <a:r>
              <a:rPr lang="en-US" b="1" dirty="0"/>
              <a:t>real-time analytics</a:t>
            </a:r>
            <a:r>
              <a:rPr lang="en-US" dirty="0"/>
              <a:t>, transaction tracking, and report generation.</a:t>
            </a:r>
          </a:p>
        </p:txBody>
      </p:sp>
      <p:pic>
        <p:nvPicPr>
          <p:cNvPr id="1026" name="Picture 2" descr="7 Important Features of ERP Financial Management Systems - Eastgate Software">
            <a:extLst>
              <a:ext uri="{FF2B5EF4-FFF2-40B4-BE49-F238E27FC236}">
                <a16:creationId xmlns:a16="http://schemas.microsoft.com/office/drawing/2014/main" id="{8A74763D-EF45-DCF2-B025-F6621DA8A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82" y="2859607"/>
            <a:ext cx="7114033" cy="338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bject 2"/>
          <p:cNvSpPr txBox="1"/>
          <p:nvPr/>
        </p:nvSpPr>
        <p:spPr>
          <a:xfrm>
            <a:off x="429768" y="967330"/>
            <a:ext cx="8284464" cy="310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marR="5080" indent="20954">
              <a:lnSpc>
                <a:spcPct val="104999"/>
              </a:lnSpc>
              <a:spcBef>
                <a:spcPts val="100"/>
              </a:spcBef>
              <a:defRPr sz="2000"/>
            </a:lvl1pPr>
          </a:lstStyle>
          <a:p>
            <a:endParaRPr dirty="0"/>
          </a:p>
        </p:txBody>
      </p:sp>
      <p:sp>
        <p:nvSpPr>
          <p:cNvPr id="90" name="object 4"/>
          <p:cNvSpPr txBox="1">
            <a:spLocks noGrp="1"/>
          </p:cNvSpPr>
          <p:nvPr>
            <p:ph type="title"/>
          </p:nvPr>
        </p:nvSpPr>
        <p:spPr>
          <a:xfrm>
            <a:off x="429768" y="69594"/>
            <a:ext cx="4812667" cy="696597"/>
          </a:xfrm>
          <a:prstGeom prst="rect">
            <a:avLst/>
          </a:prstGeom>
        </p:spPr>
        <p:txBody>
          <a:bodyPr/>
          <a:lstStyle/>
          <a:p>
            <a:pPr indent="12700">
              <a:spcBef>
                <a:spcPts val="100"/>
              </a:spcBef>
              <a:defRPr sz="40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Problem</a:t>
            </a:r>
            <a:r>
              <a:rPr sz="4400" spc="-100" dirty="0"/>
              <a:t> </a:t>
            </a:r>
            <a:r>
              <a:rPr sz="4000" dirty="0"/>
              <a:t>Statement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D1826-62D7-82F2-AEE7-AF73D2D38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11" y="1191738"/>
            <a:ext cx="850297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Managing finances manually or through spreadsheets can be:</a:t>
            </a:r>
          </a:p>
          <a:p>
            <a:r>
              <a:rPr lang="en-US" b="1" dirty="0"/>
              <a:t>Time-consuming</a:t>
            </a:r>
            <a:r>
              <a:rPr lang="en-US" dirty="0"/>
              <a:t> – Hard to track multiple transactions across categories.</a:t>
            </a:r>
          </a:p>
          <a:p>
            <a:r>
              <a:rPr lang="en-US" b="1" dirty="0"/>
              <a:t>Error-prone</a:t>
            </a:r>
            <a:r>
              <a:rPr lang="en-US" dirty="0"/>
              <a:t> – Manual data entry leads to calculation errors.</a:t>
            </a:r>
          </a:p>
          <a:p>
            <a:r>
              <a:rPr lang="en-US" b="1" dirty="0"/>
              <a:t>Unorganized</a:t>
            </a:r>
            <a:r>
              <a:rPr lang="en-US" dirty="0"/>
              <a:t> – Lack of proper reporting and categorization.</a:t>
            </a:r>
          </a:p>
          <a:p>
            <a:r>
              <a:rPr lang="en-US" b="1" dirty="0"/>
              <a:t>Lack of insights</a:t>
            </a:r>
            <a:r>
              <a:rPr lang="en-US" dirty="0"/>
              <a:t> – No visualization of spending patterns or financial health.</a:t>
            </a:r>
          </a:p>
          <a:p>
            <a:r>
              <a:rPr lang="en-US" b="1" dirty="0"/>
              <a:t>Data loss risk</a:t>
            </a:r>
            <a:r>
              <a:rPr lang="en-US" dirty="0"/>
              <a:t> – No centralized secure storage.</a:t>
            </a:r>
          </a:p>
          <a:p>
            <a:r>
              <a:rPr lang="en-US" b="1" dirty="0"/>
              <a:t>Problem:</a:t>
            </a:r>
            <a:br>
              <a:rPr lang="en-US" dirty="0"/>
            </a:br>
            <a:r>
              <a:rPr lang="en-US" dirty="0"/>
              <a:t>Users need a </a:t>
            </a:r>
            <a:r>
              <a:rPr lang="en-US" b="1" dirty="0"/>
              <a:t>centralized system</a:t>
            </a:r>
            <a:r>
              <a:rPr lang="en-US" dirty="0"/>
              <a:t> to efficiently manage their income, expenses, and savings while providing insights and reports to make </a:t>
            </a:r>
            <a:r>
              <a:rPr lang="en-US" b="1" dirty="0"/>
              <a:t>data-driven financial decisions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2"/>
          <p:cNvSpPr txBox="1">
            <a:spLocks noGrp="1"/>
          </p:cNvSpPr>
          <p:nvPr>
            <p:ph type="title"/>
          </p:nvPr>
        </p:nvSpPr>
        <p:spPr>
          <a:xfrm>
            <a:off x="479705" y="311085"/>
            <a:ext cx="5576214" cy="311084"/>
          </a:xfrm>
          <a:prstGeom prst="rect">
            <a:avLst/>
          </a:prstGeom>
        </p:spPr>
        <p:txBody>
          <a:bodyPr>
            <a:noAutofit/>
          </a:bodyPr>
          <a:lstStyle/>
          <a:p>
            <a:pPr marR="5080" indent="12700">
              <a:lnSpc>
                <a:spcPts val="2500"/>
              </a:lnSpc>
              <a:spcBef>
                <a:spcPts val="400"/>
              </a:spcBef>
              <a:defRPr sz="2400" spc="-100">
                <a:latin typeface="Arial"/>
                <a:ea typeface="Arial"/>
                <a:cs typeface="Arial"/>
                <a:sym typeface="Arial"/>
              </a:defRPr>
            </a:pPr>
            <a:r>
              <a:rPr lang="en-IN" sz="4000" dirty="0"/>
              <a:t>Advantages</a:t>
            </a:r>
            <a:endParaRPr sz="4000" dirty="0"/>
          </a:p>
        </p:txBody>
      </p:sp>
      <p:sp>
        <p:nvSpPr>
          <p:cNvPr id="94" name="object 3"/>
          <p:cNvSpPr txBox="1"/>
          <p:nvPr/>
        </p:nvSpPr>
        <p:spPr>
          <a:xfrm>
            <a:off x="324257" y="1696464"/>
            <a:ext cx="84898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2065" marR="5080">
              <a:spcBef>
                <a:spcPts val="100"/>
              </a:spcBef>
              <a:buSzPct val="100000"/>
              <a:tabLst>
                <a:tab pos="419100" algn="l"/>
                <a:tab pos="419100" algn="l"/>
              </a:tabLst>
              <a:defRPr b="1" spc="-15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57B98A-FD16-F50A-6C6B-5F78BB11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05" y="938516"/>
            <a:ext cx="831668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Centralized Data Storage</a:t>
            </a:r>
            <a:r>
              <a:rPr lang="en-US" dirty="0"/>
              <a:t> – All financial data is securely stored in one database (MySQL).</a:t>
            </a:r>
          </a:p>
          <a:p>
            <a:r>
              <a:rPr lang="en-US" b="1" dirty="0"/>
              <a:t>Automation</a:t>
            </a:r>
            <a:r>
              <a:rPr lang="en-US" dirty="0"/>
              <a:t> – Automated calculations for budgets, savings, and reports.</a:t>
            </a:r>
          </a:p>
          <a:p>
            <a:r>
              <a:rPr lang="en-US" b="1" dirty="0"/>
              <a:t>Better Decision-Making</a:t>
            </a:r>
            <a:r>
              <a:rPr lang="en-US" dirty="0"/>
              <a:t> – Real-time analytics help users plan expenses.</a:t>
            </a:r>
          </a:p>
          <a:p>
            <a:r>
              <a:rPr lang="en-US" b="1" dirty="0"/>
              <a:t>User-Friendly Interface</a:t>
            </a:r>
            <a:r>
              <a:rPr lang="en-US" dirty="0"/>
              <a:t> – Dynamic UI built with </a:t>
            </a:r>
            <a:r>
              <a:rPr lang="en-US" dirty="0" err="1"/>
              <a:t>Thymeleaf</a:t>
            </a:r>
            <a:r>
              <a:rPr lang="en-US" dirty="0"/>
              <a:t>.</a:t>
            </a:r>
          </a:p>
          <a:p>
            <a:r>
              <a:rPr lang="en-US" b="1" dirty="0"/>
              <a:t>Secure and Scalable</a:t>
            </a:r>
            <a:r>
              <a:rPr lang="en-US" dirty="0"/>
              <a:t> – Uses Spring Security for authentication and scalable architecture with Spring Boot.</a:t>
            </a:r>
          </a:p>
          <a:p>
            <a:r>
              <a:rPr lang="en-US" b="1" dirty="0"/>
              <a:t>Cross-Platform Accessibility</a:t>
            </a:r>
            <a:r>
              <a:rPr lang="en-US" dirty="0"/>
              <a:t> – Accessible via web browsers on any device.</a:t>
            </a:r>
          </a:p>
          <a:p>
            <a:r>
              <a:rPr lang="en-US" b="1" dirty="0"/>
              <a:t>Customizable Categories</a:t>
            </a:r>
            <a:r>
              <a:rPr lang="en-US" dirty="0"/>
              <a:t> – Income and expense categories can be tailored to user needs.</a:t>
            </a:r>
          </a:p>
          <a:p>
            <a:endParaRPr lang="en-US" dirty="0"/>
          </a:p>
        </p:txBody>
      </p:sp>
      <p:pic>
        <p:nvPicPr>
          <p:cNvPr id="2054" name="Picture 6" descr="What Are The Real Benefits of Financial Management Systems?">
            <a:extLst>
              <a:ext uri="{FF2B5EF4-FFF2-40B4-BE49-F238E27FC236}">
                <a16:creationId xmlns:a16="http://schemas.microsoft.com/office/drawing/2014/main" id="{116EE61F-19D2-0DE3-2E86-004321B1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475" y="3712463"/>
            <a:ext cx="4977368" cy="264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bject 2"/>
          <p:cNvSpPr txBox="1">
            <a:spLocks noGrp="1"/>
          </p:cNvSpPr>
          <p:nvPr>
            <p:ph type="title"/>
          </p:nvPr>
        </p:nvSpPr>
        <p:spPr>
          <a:xfrm>
            <a:off x="289051" y="78738"/>
            <a:ext cx="3475356" cy="69659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pPr>
            <a:r>
              <a:rPr sz="4000" dirty="0"/>
              <a:t>SDLC</a:t>
            </a:r>
            <a:r>
              <a:rPr sz="4000" spc="-100" dirty="0"/>
              <a:t> </a:t>
            </a:r>
            <a:r>
              <a:rPr sz="4000" dirty="0"/>
              <a:t>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50327-3F5C-4EBB-3D89-B70639337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4322"/>
            <a:ext cx="9144000" cy="44648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2"/>
          <p:cNvSpPr txBox="1">
            <a:spLocks noGrp="1"/>
          </p:cNvSpPr>
          <p:nvPr>
            <p:ph type="title"/>
          </p:nvPr>
        </p:nvSpPr>
        <p:spPr>
          <a:xfrm>
            <a:off x="581660" y="214746"/>
            <a:ext cx="6148324" cy="478411"/>
          </a:xfrm>
          <a:prstGeom prst="rect">
            <a:avLst/>
          </a:prstGeom>
        </p:spPr>
        <p:txBody>
          <a:bodyPr>
            <a:noAutofit/>
          </a:bodyPr>
          <a:lstStyle>
            <a:lvl1pPr indent="12700">
              <a:spcBef>
                <a:spcPts val="100"/>
              </a:spcBef>
              <a:defRPr sz="2400"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Key Features and Functionality</a:t>
            </a:r>
          </a:p>
        </p:txBody>
      </p:sp>
      <p:sp>
        <p:nvSpPr>
          <p:cNvPr id="101" name="object 3"/>
          <p:cNvSpPr txBox="1"/>
          <p:nvPr/>
        </p:nvSpPr>
        <p:spPr>
          <a:xfrm>
            <a:off x="482600" y="972955"/>
            <a:ext cx="8178800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066">
              <a:lnSpc>
                <a:spcPts val="2200"/>
              </a:lnSpc>
              <a:spcBef>
                <a:spcPts val="100"/>
              </a:spcBef>
              <a:buSzPct val="90000"/>
              <a:tabLst>
                <a:tab pos="419100" algn="l"/>
                <a:tab pos="419100" algn="l"/>
              </a:tabLst>
              <a:defRPr sz="2100" b="1">
                <a:latin typeface="Arial"/>
                <a:ea typeface="Arial"/>
                <a:cs typeface="Arial"/>
                <a:sym typeface="Arial"/>
              </a:defRPr>
            </a:pPr>
            <a:endParaRPr spc="-2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9DFB67-85DD-FDBE-B893-C9FE40E10C1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82600" y="1030268"/>
            <a:ext cx="838708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User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Register, Login, Logout (Spring Security).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Role-based access (Admin, User).</a:t>
            </a:r>
          </a:p>
          <a:p>
            <a:r>
              <a:rPr lang="en-US" b="1" dirty="0"/>
              <a:t>Expense &amp; Income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Add, edit, delete, and view income or expense records.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Categorize transactions (e.g., food, bills, rent, salary).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Budget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monthly budgets.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Alerts when expenses exceed the budget.</a:t>
            </a:r>
          </a:p>
          <a:p>
            <a:r>
              <a:rPr lang="en-US" b="1" dirty="0"/>
              <a:t>Report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 daily, weekly, or monthly financial reports.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reports in </a:t>
            </a:r>
            <a:r>
              <a:rPr lang="en-US" b="1" dirty="0"/>
              <a:t>PDF/Excel</a:t>
            </a:r>
            <a:r>
              <a:rPr lang="en-US" dirty="0"/>
              <a:t>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representation of data with </a:t>
            </a:r>
            <a:r>
              <a:rPr lang="en-US" b="1" dirty="0"/>
              <a:t>charts/graphs</a:t>
            </a:r>
            <a:r>
              <a:rPr lang="en-US" dirty="0"/>
              <a:t>.</a:t>
            </a:r>
          </a:p>
          <a:p>
            <a:r>
              <a:rPr lang="en-US" b="1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 summary of total income, expenses, and savings.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analytics using </a:t>
            </a:r>
            <a:r>
              <a:rPr lang="en-US" dirty="0" err="1"/>
              <a:t>Thymeleaf</a:t>
            </a:r>
            <a:r>
              <a:rPr lang="en-US" dirty="0"/>
              <a:t> templates.</a:t>
            </a:r>
          </a:p>
          <a:p>
            <a:r>
              <a:rPr lang="en-US" b="1" dirty="0"/>
              <a:t>Admin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all users and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CRUD operations for categories and user data.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ject 2"/>
          <p:cNvSpPr txBox="1">
            <a:spLocks noGrp="1"/>
          </p:cNvSpPr>
          <p:nvPr>
            <p:ph type="title"/>
          </p:nvPr>
        </p:nvSpPr>
        <p:spPr>
          <a:xfrm>
            <a:off x="252476" y="107695"/>
            <a:ext cx="4432300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 spc="-1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dirty="0"/>
              <a:t>   </a:t>
            </a:r>
            <a:r>
              <a:rPr sz="4000" dirty="0"/>
              <a:t>Technical Details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73B73B-7E49-1527-7A90-B1FE13FC0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82077"/>
              </p:ext>
            </p:extLst>
          </p:nvPr>
        </p:nvGraphicFramePr>
        <p:xfrm>
          <a:off x="475488" y="909828"/>
          <a:ext cx="8458200" cy="3017520"/>
        </p:xfrm>
        <a:graphic>
          <a:graphicData uri="http://schemas.openxmlformats.org/drawingml/2006/table">
            <a:tbl>
              <a:tblPr/>
              <a:tblGrid>
                <a:gridCol w="4219956">
                  <a:extLst>
                    <a:ext uri="{9D8B030D-6E8A-4147-A177-3AD203B41FA5}">
                      <a16:colId xmlns:a16="http://schemas.microsoft.com/office/drawing/2014/main" val="3084294595"/>
                    </a:ext>
                  </a:extLst>
                </a:gridCol>
                <a:gridCol w="4238244">
                  <a:extLst>
                    <a:ext uri="{9D8B030D-6E8A-4147-A177-3AD203B41FA5}">
                      <a16:colId xmlns:a16="http://schemas.microsoft.com/office/drawing/2014/main" val="1215856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/>
                        <a:t>Aspect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/>
                        <a:t>Technology Used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121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/>
                        <a:t>Frontend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/>
                        <a:t>Thymeleaf, HTML5, CSS3, Bootstrap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328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/>
                        <a:t>Backend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Spring Boot (REST APIs, Business Logic)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943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/>
                        <a:t>Database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dirty="0"/>
                        <a:t>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265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/>
                        <a:t>ORM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dirty="0"/>
                        <a:t>Hibernate (JPA)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24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/>
                        <a:t>Dependency Management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dirty="0"/>
                        <a:t>Maven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701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/>
                        <a:t>Security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600" dirty="0"/>
                        <a:t>Spring Security (JWT / Session-based Auth)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8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 dirty="0"/>
                        <a:t>Architecture</a:t>
                      </a:r>
                      <a:endParaRPr lang="en-IN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dirty="0"/>
                        <a:t>MVC (Model-View-Controller)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871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b="1"/>
                        <a:t>Deployment</a:t>
                      </a:r>
                      <a:endParaRPr lang="en-IN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600" dirty="0"/>
                        <a:t>Apache Tomcat / Docker Container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5863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62061B2-801D-BF82-B0AE-80BE86003963}"/>
              </a:ext>
            </a:extLst>
          </p:cNvPr>
          <p:cNvSpPr txBox="1"/>
          <p:nvPr/>
        </p:nvSpPr>
        <p:spPr>
          <a:xfrm>
            <a:off x="475488" y="4618100"/>
            <a:ext cx="6949440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Project Flow:</a:t>
            </a:r>
            <a:endParaRPr lang="en-IN" dirty="0"/>
          </a:p>
          <a:p>
            <a:pPr>
              <a:buFont typeface="+mj-lt"/>
              <a:buAutoNum type="arabicPeriod"/>
            </a:pPr>
            <a:r>
              <a:rPr lang="en-IN" b="1" dirty="0"/>
              <a:t>User Interaction</a:t>
            </a:r>
            <a:r>
              <a:rPr lang="en-IN" dirty="0"/>
              <a:t> → via </a:t>
            </a:r>
            <a:r>
              <a:rPr lang="en-IN" dirty="0" err="1"/>
              <a:t>Thymeleaf</a:t>
            </a:r>
            <a:r>
              <a:rPr lang="en-IN" dirty="0"/>
              <a:t> templates.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Controller Layer (Spring MVC)</a:t>
            </a:r>
            <a:r>
              <a:rPr lang="en-IN" dirty="0"/>
              <a:t> → Handles HTTP requests.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Service Layer</a:t>
            </a:r>
            <a:r>
              <a:rPr lang="en-IN" dirty="0"/>
              <a:t> → Business logic like expense calculations.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Repository Layer (Hibernate JPA)</a:t>
            </a:r>
            <a:r>
              <a:rPr lang="en-IN" dirty="0"/>
              <a:t> → Database CRUD operations.</a:t>
            </a:r>
          </a:p>
          <a:p>
            <a:pPr>
              <a:buFont typeface="+mj-lt"/>
              <a:buAutoNum type="arabicPeriod"/>
            </a:pPr>
            <a:r>
              <a:rPr lang="en-IN" b="1" dirty="0"/>
              <a:t>MySQL Database</a:t>
            </a:r>
            <a:r>
              <a:rPr lang="en-IN" dirty="0"/>
              <a:t> → Persistent data storage.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2"/>
          <p:cNvSpPr txBox="1">
            <a:spLocks noGrp="1"/>
          </p:cNvSpPr>
          <p:nvPr>
            <p:ph type="title"/>
          </p:nvPr>
        </p:nvSpPr>
        <p:spPr>
          <a:xfrm>
            <a:off x="609090" y="60450"/>
            <a:ext cx="2668272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D0A60-E6E0-F0E3-F59D-8E670C96A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89" y="1128235"/>
            <a:ext cx="3844343" cy="5321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83B888-B878-28B8-4B35-DA483509F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1" y="1128235"/>
            <a:ext cx="3962911" cy="532040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bject 2"/>
          <p:cNvSpPr txBox="1">
            <a:spLocks noGrp="1"/>
          </p:cNvSpPr>
          <p:nvPr>
            <p:ph type="title"/>
          </p:nvPr>
        </p:nvSpPr>
        <p:spPr>
          <a:xfrm>
            <a:off x="142746" y="60450"/>
            <a:ext cx="3972053" cy="696597"/>
          </a:xfrm>
          <a:prstGeom prst="rect">
            <a:avLst/>
          </a:prstGeom>
        </p:spPr>
        <p:txBody>
          <a:bodyPr/>
          <a:lstStyle>
            <a:lvl1pPr indent="12700">
              <a:spcBef>
                <a:spcPts val="100"/>
              </a:spcBef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E201E-02EB-9F4A-8532-DC814EB24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8842"/>
            <a:ext cx="9144000" cy="1840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371F63-B966-C708-46ED-5E85769B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566"/>
            <a:ext cx="9144000" cy="3727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650</Words>
  <Application>Microsoft Office PowerPoint</Application>
  <PresentationFormat>On-screen Show (4:3)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PowerPoint Presentation</vt:lpstr>
      <vt:lpstr>Introduction</vt:lpstr>
      <vt:lpstr>Problem Statement</vt:lpstr>
      <vt:lpstr>Advantages</vt:lpstr>
      <vt:lpstr>SDLC Models</vt:lpstr>
      <vt:lpstr>Key Features and Functionality</vt:lpstr>
      <vt:lpstr>   Technical Details</vt:lpstr>
      <vt:lpstr>Snapshots</vt:lpstr>
      <vt:lpstr>  Snapshots</vt:lpstr>
      <vt:lpstr>   Snapshots</vt:lpstr>
      <vt:lpstr>  Snapshots</vt:lpstr>
      <vt:lpstr>Snapshots</vt:lpstr>
      <vt:lpstr>  Code Snapshots</vt:lpstr>
      <vt:lpstr>  Code Snapshots</vt:lpstr>
      <vt:lpstr>  Code Snapshots</vt:lpstr>
      <vt:lpstr>  Code Snapshots</vt:lpstr>
      <vt:lpstr>  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Priyanshu Srivastava</cp:lastModifiedBy>
  <cp:revision>49</cp:revision>
  <dcterms:modified xsi:type="dcterms:W3CDTF">2025-09-29T12:19:52Z</dcterms:modified>
</cp:coreProperties>
</file>